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6605"/>
            <a:ext cx="11485848" cy="2792239"/>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主要讲述了克拉克在北卡罗来纳州的一所小学开始教书时</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他面临许多挑战</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孩子们对学习不感兴趣</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经常在课堂上玩耍或睡觉。为了帮助他们</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克拉克写了</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55</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条规则。很快</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学生们开始在学习和生活上变得更好。他们学会了爱别人</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成为最好的自己。克拉克希望当他的学生离开教室时</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他们可以拥有技能</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这些技能可以帮助他们度过余生。</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293998" y="799873"/>
            <a:ext cx="9602417" cy="1229577"/>
          </a:xfrm>
          <a:prstGeom prst="rect">
            <a:avLst/>
          </a:prstGeom>
        </p:spPr>
      </p:pic>
      <p:pic>
        <p:nvPicPr>
          <p:cNvPr id="4" name="语篇导航-DA.eps" descr="id:2147487199;FounderCES"/>
          <p:cNvPicPr/>
          <p:nvPr/>
        </p:nvPicPr>
        <p:blipFill>
          <a:blip r:embed="rId3"/>
          <a:stretch>
            <a:fillRect/>
          </a:stretch>
        </p:blipFill>
        <p:spPr>
          <a:xfrm>
            <a:off x="503581" y="2356890"/>
            <a:ext cx="1415161" cy="345758"/>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Ron Clark is the writer of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Essential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book about teaching students the rules for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2000, he was named Disney’s American Teacher of the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helped a lot of students who had a hard time and made a big difference in their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Clark started teaching at a primary school in North Carolina, USA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started teaching the fifth grade, he faced many challenges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kids weren’t into learning and often played or slept in class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Clark wrote 55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 the students started to get better in school and in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learned to love others and to be the best of themselves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Rules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Essential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people in the eye when you talk to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your homework every night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someone asks you a question, ask one back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 the names of other teachers and say hello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 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say “thank you” when someone gives you something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Clark doesn’t find it difficult to teach his students these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explains each rule and then the students role-play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first week is for practice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they forget a rule, he helps them remember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Clark hopes when his students leave this classroom, they can have skills that will help them for the rest of their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challenges Clark faced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rules in Clark’s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Clark’s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in Grade Five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primary schools in the USA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874056"/>
            <a:ext cx="3347849" cy="399827"/>
          </a:xfrm>
          <a:prstGeom prst="rect">
            <a:avLst/>
          </a:prstGeom>
        </p:spPr>
      </p:pic>
      <p:sp>
        <p:nvSpPr>
          <p:cNvPr id="4" name="矩形 3"/>
          <p:cNvSpPr/>
          <p:nvPr/>
        </p:nvSpPr>
        <p:spPr>
          <a:xfrm>
            <a:off x="855874" y="874056"/>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kids weren’t into learning and often played or slept in class. To help them, Clark wrote 55 rules.”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孩子们不喜欢学习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经常在课堂上玩耍或睡觉。为了帮助他们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克拉克写了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条规则。</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指的是上文提到的学生们。故选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rule is the following example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person asks, “How are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not good to just say, “Fine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say, “I’m doing fine, thank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317875" algn="l"/>
                <a:tab pos="6013450" algn="l"/>
                <a:tab pos="8697913"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484784"/>
            <a:ext cx="11512136" cy="151216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855874" y="878444"/>
            <a:ext cx="389850" cy="461665"/>
          </a:xfrm>
          <a:prstGeom prst="rect">
            <a:avLst/>
          </a:prstGeom>
        </p:spPr>
        <p:txBody>
          <a:bodyPr wrap="none">
            <a:spAutoFit/>
          </a:bodyPr>
          <a:lstStyle/>
          <a:p>
            <a:r>
              <a:rPr lang="en-US" altLang="zh-CN" sz="2400" dirty="0"/>
              <a:t>B</a:t>
            </a:r>
            <a:endParaRPr lang="zh-CN" altLang="en-US" dirty="0"/>
          </a:p>
        </p:txBody>
      </p:sp>
      <p:sp>
        <p:nvSpPr>
          <p:cNvPr id="6" name="内容占位符 2"/>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“Rule 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If someone asks you a question, ask one back.”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规则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如果有人问你问题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你也要问对方一个问题。</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）并结合题干可知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例子是符合规则三的。故选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18915"/>
          </a:xfrm>
        </p:spPr>
        <p:txBody>
          <a:bodyPr/>
          <a:lstStyle/>
          <a:p>
            <a:pPr hangingPunct="0">
              <a:spcAft>
                <a:spcPts val="0"/>
              </a:spcAft>
              <a:tabLst>
                <a:tab pos="513080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kind of person is Ron Clark</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r>
              <a:rPr lang="en-US" altLang="zh-CN" sz="2000">
                <a:solidFill>
                  <a:srgbClr val="000000"/>
                </a:solidFill>
                <a:latin typeface="Times New Roman" panose="02020603050405020304" pitchFamily="18" charset="0"/>
                <a:ea typeface="宋体" panose="02010600030101010101" pitchFamily="2" charset="-122"/>
              </a:rPr>
              <a:t>A</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He is shy</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	B</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He is funny</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	</a:t>
            </a:r>
            <a:endParaRPr lang="en-US" altLang="zh-CN" sz="2000" smtClean="0">
              <a:solidFill>
                <a:srgbClr val="000000"/>
              </a:solidFill>
              <a:latin typeface="Times New Roman" panose="02020603050405020304" pitchFamily="18" charset="0"/>
              <a:ea typeface="宋体" panose="02010600030101010101" pitchFamily="2" charset="-122"/>
            </a:endParaRPr>
          </a:p>
          <a:p>
            <a:r>
              <a:rPr lang="en-US" altLang="zh-CN" sz="2000" smtClean="0">
                <a:solidFill>
                  <a:srgbClr val="000000"/>
                </a:solidFill>
                <a:latin typeface="Times New Roman" panose="02020603050405020304" pitchFamily="18" charset="0"/>
                <a:ea typeface="宋体" panose="02010600030101010101" pitchFamily="2" charset="-122"/>
              </a:rPr>
              <a:t>C</a:t>
            </a:r>
            <a:r>
              <a:rPr lang="en-US" altLang="zh-CN" sz="2000" smtClean="0">
                <a:solidFill>
                  <a:srgbClr val="000000"/>
                </a:solidFill>
                <a:latin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rPr>
              <a:t>He </a:t>
            </a:r>
            <a:r>
              <a:rPr lang="en-US" altLang="zh-CN" sz="2000">
                <a:solidFill>
                  <a:srgbClr val="000000"/>
                </a:solidFill>
                <a:latin typeface="Times New Roman" panose="02020603050405020304" pitchFamily="18" charset="0"/>
                <a:ea typeface="宋体" panose="02010600030101010101" pitchFamily="2" charset="-122"/>
              </a:rPr>
              <a:t>is lazy</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	D</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He is kind</a:t>
            </a:r>
            <a:r>
              <a:rPr lang="en-US" altLang="zh-CN" sz="2000">
                <a:solidFill>
                  <a:srgbClr val="000000"/>
                </a:solidFill>
                <a:latin typeface="宋体" panose="02010600030101010101" pitchFamily="2" charset="-122"/>
                <a:cs typeface="Times New Roman" panose="02020603050405020304" pitchFamily="18" charset="0"/>
              </a:rPr>
              <a:t>.</a:t>
            </a:r>
            <a:endParaRPr lang="zh-CN" altLang="en-US" sz="2000"/>
          </a:p>
        </p:txBody>
      </p:sp>
      <p:sp>
        <p:nvSpPr>
          <p:cNvPr id="3" name="矩形 2"/>
          <p:cNvSpPr/>
          <p:nvPr/>
        </p:nvSpPr>
        <p:spPr>
          <a:xfrm>
            <a:off x="766614" y="833103"/>
            <a:ext cx="370614" cy="400110"/>
          </a:xfrm>
          <a:prstGeom prst="rect">
            <a:avLst/>
          </a:prstGeom>
        </p:spPr>
        <p:txBody>
          <a:bodyPr wrap="none">
            <a:spAutoFit/>
          </a:bodyPr>
          <a:lstStyle/>
          <a:p>
            <a:r>
              <a:rPr lang="en-US" altLang="zh-CN" sz="2000" dirty="0"/>
              <a:t>D</a:t>
            </a:r>
            <a:endParaRPr lang="zh-CN" altLang="en-US" sz="2000" dirty="0"/>
          </a:p>
        </p:txBody>
      </p:sp>
      <p:sp>
        <p:nvSpPr>
          <p:cNvPr id="4" name="内容占位符 3"/>
          <p:cNvSpPr txBox="1">
            <a:spLocks/>
          </p:cNvSpPr>
          <p:nvPr/>
        </p:nvSpPr>
        <p:spPr bwMode="auto">
          <a:xfrm>
            <a:off x="360854" y="2120416"/>
            <a:ext cx="11485848" cy="418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“Clark started teaching at a primary school in North Carolina, USA. When he started teaching the fifth grade, he faced many challenges. The kids weren’t into learning and often played or slept in class. To help them, Clark wrote 55 rules. Soon, the students started to get better in school and in life. They learned to love others and to be the best of themselves.”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克拉克开始在美国北卡罗来纳州的一所小学教书。当他开始教五年级时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他面临着许多挑战。孩子们不喜欢学习</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经常在课堂上玩耍或睡觉。为了帮助他们</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克拉克写了</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条规则。很快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学生们开始在学校和生活中变得更好。他们学会了爱别人</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做最好的自己。</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）以及最后一段中的</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“Clark hopes when his students leave this classroom, they can have skills that will help them for the rest of their lives.”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克拉克希望当他的学生离开这个教室时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他们可以拥有对他们余生有用的技能。</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他是一个善良的人。故选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49857"/>
          </a:xfrm>
        </p:spPr>
        <p:txBody>
          <a:bodyPr/>
          <a:lstStyle/>
          <a:p>
            <a:pPr hangingPunct="0">
              <a:lnSpc>
                <a:spcPct val="130000"/>
              </a:lnSpc>
              <a:spcAft>
                <a:spcPts val="0"/>
              </a:spcAft>
              <a:tabLst>
                <a:tab pos="513080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purpose</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this text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introduce a great teacher</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teach students the rules for life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13080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students get better in school</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sz="2000">
                <a:solidFill>
                  <a:srgbClr val="000000"/>
                </a:solidFill>
                <a:latin typeface="Times New Roman" panose="02020603050405020304" pitchFamily="18" charset="0"/>
                <a:ea typeface="宋体" panose="02010600030101010101" pitchFamily="2" charset="-122"/>
              </a:rPr>
              <a:t>D</a:t>
            </a:r>
            <a:r>
              <a:rPr lang="en-US" altLang="zh-CN" sz="2000">
                <a:solidFill>
                  <a:srgbClr val="000000"/>
                </a:solidFill>
                <a:latin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rPr>
              <a:t>To tell people that rules are important</a:t>
            </a:r>
            <a:r>
              <a:rPr lang="en-US" altLang="zh-CN" sz="2000">
                <a:solidFill>
                  <a:srgbClr val="000000"/>
                </a:solidFill>
                <a:latin typeface="宋体" panose="02010600030101010101" pitchFamily="2" charset="-122"/>
                <a:cs typeface="Times New Roman" panose="02020603050405020304" pitchFamily="18" charset="0"/>
              </a:rPr>
              <a:t>.</a:t>
            </a:r>
            <a:endParaRPr lang="zh-CN" altLang="en-US" sz="2000"/>
          </a:p>
        </p:txBody>
      </p:sp>
      <p:pic>
        <p:nvPicPr>
          <p:cNvPr id="3" name="图片 2"/>
          <p:cNvPicPr>
            <a:picLocks noChangeAspect="1"/>
          </p:cNvPicPr>
          <p:nvPr/>
        </p:nvPicPr>
        <p:blipFill>
          <a:blip r:embed="rId2"/>
          <a:stretch>
            <a:fillRect/>
          </a:stretch>
        </p:blipFill>
        <p:spPr>
          <a:xfrm>
            <a:off x="1846734" y="851457"/>
            <a:ext cx="3456384" cy="347159"/>
          </a:xfrm>
          <a:prstGeom prst="rect">
            <a:avLst/>
          </a:prstGeom>
        </p:spPr>
      </p:pic>
      <p:sp>
        <p:nvSpPr>
          <p:cNvPr id="4" name="矩形 3"/>
          <p:cNvSpPr/>
          <p:nvPr/>
        </p:nvSpPr>
        <p:spPr>
          <a:xfrm>
            <a:off x="777360" y="746120"/>
            <a:ext cx="370614" cy="452496"/>
          </a:xfrm>
          <a:prstGeom prst="rect">
            <a:avLst/>
          </a:prstGeom>
        </p:spPr>
        <p:txBody>
          <a:bodyPr wrap="none">
            <a:spAutoFit/>
          </a:bodyPr>
          <a:lstStyle/>
          <a:p>
            <a:pPr>
              <a:lnSpc>
                <a:spcPct val="130000"/>
              </a:lnSpc>
            </a:pPr>
            <a:r>
              <a:rPr lang="en-US" altLang="zh-CN" sz="2000" dirty="0"/>
              <a:t>A</a:t>
            </a:r>
            <a:endParaRPr lang="zh-CN" altLang="en-US" sz="2000" dirty="0"/>
          </a:p>
        </p:txBody>
      </p:sp>
      <p:sp>
        <p:nvSpPr>
          <p:cNvPr id="5" name="内容占位符 4"/>
          <p:cNvSpPr txBox="1">
            <a:spLocks/>
          </p:cNvSpPr>
          <p:nvPr/>
        </p:nvSpPr>
        <p:spPr bwMode="auto">
          <a:xfrm>
            <a:off x="360854" y="2780928"/>
            <a:ext cx="11485848" cy="365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“Ron Clark is the writer of </a:t>
            </a:r>
            <a:r>
              <a:rPr lang="en-US" altLang="zh-CN" sz="2000"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Essential</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book about teaching students the rules for life. In 2000, he was named Disney’s American Teacher of the Year. He helped a lot of students who had a hard time and made a big difference in their lives.”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罗恩</a:t>
            </a:r>
            <a:r>
              <a:rPr lang="en-US" altLang="zh-CN" sz="2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克拉克是《优秀是教出来的</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创造教育奇迹的</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个细节》一书的作者</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这本书是关于教导学生生活规则的。在</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他被评为迪士尼年度美国教师。他帮助了很多有困难的学生</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在他们的生活中产生了很大的影响。</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本文主要讲述了克拉克在北卡罗来纳州的一所小学开始教书时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他面临许多挑战</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孩子们对学习不感兴趣</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经常在课堂上玩耍或睡觉。为了帮助他们</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克拉克写了</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条规则。很快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学生们开始在学习和生活上变得更好。他们学会了爱别人</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成为最好的自己。克拉克希望当他的学生离开教室时</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他们可以拥有技能</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这些技能可以帮助他们度过余生。所以文章是为了给我们介绍一位伟大的老师。故选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235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1155</Words>
  <Application>Microsoft Office PowerPoint</Application>
  <PresentationFormat>自定义</PresentationFormat>
  <Paragraphs>38</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440</cp:revision>
  <dcterms:created xsi:type="dcterms:W3CDTF">2020-11-06T05:24:00Z</dcterms:created>
  <dcterms:modified xsi:type="dcterms:W3CDTF">2025-09-17T11:52:08Z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